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72" r:id="rId5"/>
    <p:sldId id="264" r:id="rId6"/>
    <p:sldId id="260" r:id="rId7"/>
    <p:sldId id="273" r:id="rId8"/>
    <p:sldId id="266" r:id="rId9"/>
    <p:sldId id="274" r:id="rId10"/>
    <p:sldId id="269" r:id="rId11"/>
    <p:sldId id="275" r:id="rId12"/>
    <p:sldId id="267" r:id="rId13"/>
    <p:sldId id="268" r:id="rId14"/>
    <p:sldId id="261" r:id="rId15"/>
    <p:sldId id="279" r:id="rId16"/>
    <p:sldId id="276" r:id="rId17"/>
    <p:sldId id="262" r:id="rId18"/>
    <p:sldId id="270" r:id="rId19"/>
    <p:sldId id="271" r:id="rId20"/>
    <p:sldId id="277" r:id="rId21"/>
    <p:sldId id="278" r:id="rId22"/>
    <p:sldId id="265" r:id="rId2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2" autoAdjust="0"/>
    <p:restoredTop sz="94660"/>
  </p:normalViewPr>
  <p:slideViewPr>
    <p:cSldViewPr>
      <p:cViewPr varScale="1">
        <p:scale>
          <a:sx n="66" d="100"/>
          <a:sy n="66" d="100"/>
        </p:scale>
        <p:origin x="57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08012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ppt-2013-PORTADA-800px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ppt-2013-FONDO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779912" y="1268760"/>
            <a:ext cx="439248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/>
              <a:t>ITU Kaleidoscope </a:t>
            </a:r>
            <a:r>
              <a:rPr lang="es-ES" sz="2800" b="1" dirty="0" smtClean="0"/>
              <a:t>2015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dirty="0" smtClean="0">
                <a:latin typeface="Arial" pitchFamily="34" charset="0"/>
                <a:cs typeface="Arial" pitchFamily="34" charset="0"/>
              </a:rPr>
              <a:t>Eric Viardot</a:t>
            </a:r>
          </a:p>
          <a:p>
            <a:pPr algn="ctr"/>
            <a:r>
              <a:rPr lang="es-ES_tradnl" dirty="0" smtClean="0">
                <a:latin typeface="Arial" pitchFamily="34" charset="0"/>
                <a:cs typeface="Arial" pitchFamily="34" charset="0"/>
              </a:rPr>
              <a:t>11/12/2015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323528" y="836712"/>
            <a:ext cx="8229600" cy="10801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2800" b="1" dirty="0" smtClean="0">
                <a:latin typeface="+mn-lt"/>
              </a:rPr>
              <a:t>INNOVATION ADOPTERS</a:t>
            </a:r>
            <a:endParaRPr lang="es-ES" sz="2800" b="1" dirty="0">
              <a:latin typeface="+mn-lt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317190" y="1340768"/>
            <a:ext cx="8645818" cy="4049614"/>
            <a:chOff x="355670" y="1628800"/>
            <a:chExt cx="6094334" cy="5085498"/>
          </a:xfrm>
        </p:grpSpPr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87624" y="1628800"/>
              <a:ext cx="4968552" cy="4848969"/>
            </a:xfrm>
            <a:prstGeom prst="rect">
              <a:avLst/>
            </a:prstGeom>
          </p:spPr>
        </p:pic>
        <p:sp>
          <p:nvSpPr>
            <p:cNvPr id="11" name="CuadroTexto 10"/>
            <p:cNvSpPr txBox="1"/>
            <p:nvPr/>
          </p:nvSpPr>
          <p:spPr>
            <a:xfrm>
              <a:off x="1403648" y="5301208"/>
              <a:ext cx="15841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i="1" dirty="0" smtClean="0"/>
                <a:t>Early </a:t>
              </a:r>
            </a:p>
            <a:p>
              <a:pPr algn="ctr"/>
              <a:r>
                <a:rPr lang="en-US" b="1" i="1" dirty="0" smtClean="0"/>
                <a:t>Adopters</a:t>
              </a:r>
              <a:endParaRPr lang="en-US" b="1" i="1" dirty="0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3131840" y="4509120"/>
              <a:ext cx="158417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i="1" dirty="0" smtClean="0"/>
                <a:t>Early </a:t>
              </a:r>
            </a:p>
            <a:p>
              <a:pPr algn="ctr"/>
              <a:r>
                <a:rPr lang="en-US" b="1" i="1" dirty="0" smtClean="0"/>
                <a:t>Majority</a:t>
              </a:r>
            </a:p>
            <a:p>
              <a:pPr algn="ctr"/>
              <a:r>
                <a:rPr lang="en-US" b="1" i="1" dirty="0" smtClean="0"/>
                <a:t>of adopters</a:t>
              </a:r>
              <a:endParaRPr lang="en-US" b="1" i="1" dirty="0"/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4716016" y="2433662"/>
              <a:ext cx="144016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i="1" dirty="0" smtClean="0"/>
                <a:t>Late</a:t>
              </a:r>
              <a:r>
                <a:rPr lang="en-US" i="1" dirty="0" smtClean="0"/>
                <a:t> </a:t>
              </a:r>
              <a:r>
                <a:rPr lang="en-US" b="1" i="1" dirty="0" smtClean="0"/>
                <a:t>Majority</a:t>
              </a:r>
            </a:p>
            <a:p>
              <a:pPr algn="ctr"/>
              <a:r>
                <a:rPr lang="en-US" b="1" i="1" dirty="0"/>
                <a:t>o</a:t>
              </a:r>
              <a:r>
                <a:rPr lang="en-US" b="1" i="1" dirty="0" smtClean="0"/>
                <a:t>f adopters</a:t>
              </a:r>
              <a:endParaRPr lang="en-US" b="1" i="1" dirty="0"/>
            </a:p>
          </p:txBody>
        </p:sp>
        <p:cxnSp>
          <p:nvCxnSpPr>
            <p:cNvPr id="14" name="Conector recto 13"/>
            <p:cNvCxnSpPr/>
            <p:nvPr/>
          </p:nvCxnSpPr>
          <p:spPr>
            <a:xfrm>
              <a:off x="3131840" y="1988840"/>
              <a:ext cx="0" cy="432048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/>
            <p:cNvCxnSpPr/>
            <p:nvPr/>
          </p:nvCxnSpPr>
          <p:spPr>
            <a:xfrm>
              <a:off x="4499992" y="1988840"/>
              <a:ext cx="0" cy="432048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de flecha 15"/>
            <p:cNvCxnSpPr/>
            <p:nvPr/>
          </p:nvCxnSpPr>
          <p:spPr>
            <a:xfrm flipV="1">
              <a:off x="1619672" y="1988840"/>
              <a:ext cx="0" cy="43204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cto de flecha 16"/>
            <p:cNvCxnSpPr/>
            <p:nvPr/>
          </p:nvCxnSpPr>
          <p:spPr>
            <a:xfrm>
              <a:off x="1619672" y="6309320"/>
              <a:ext cx="460851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CuadroTexto 17"/>
            <p:cNvSpPr txBox="1"/>
            <p:nvPr/>
          </p:nvSpPr>
          <p:spPr>
            <a:xfrm>
              <a:off x="355670" y="3496910"/>
              <a:ext cx="990784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% of </a:t>
              </a:r>
            </a:p>
            <a:p>
              <a:pPr algn="ctr"/>
              <a:r>
                <a:rPr lang="en-US" sz="1400" dirty="0" smtClean="0"/>
                <a:t>cumulative</a:t>
              </a:r>
            </a:p>
            <a:p>
              <a:pPr algn="ctr"/>
              <a:r>
                <a:rPr lang="en-US" sz="1400" dirty="0" smtClean="0"/>
                <a:t>adopters</a:t>
              </a:r>
              <a:endParaRPr lang="en-US" sz="1400" dirty="0"/>
            </a:p>
          </p:txBody>
        </p:sp>
        <p:sp>
          <p:nvSpPr>
            <p:cNvPr id="19" name="CuadroTexto 18"/>
            <p:cNvSpPr txBox="1"/>
            <p:nvPr/>
          </p:nvSpPr>
          <p:spPr>
            <a:xfrm>
              <a:off x="5903059" y="6406521"/>
              <a:ext cx="54694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_tradnl" sz="1400" dirty="0" smtClean="0"/>
                <a:t>Time</a:t>
              </a:r>
              <a:endParaRPr lang="es-ES" sz="1400" dirty="0"/>
            </a:p>
          </p:txBody>
        </p:sp>
        <p:sp>
          <p:nvSpPr>
            <p:cNvPr id="21" name="CuadroTexto 20"/>
            <p:cNvSpPr txBox="1"/>
            <p:nvPr/>
          </p:nvSpPr>
          <p:spPr>
            <a:xfrm>
              <a:off x="1020691" y="2076950"/>
              <a:ext cx="5870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_tradnl" sz="1400" dirty="0" smtClean="0"/>
                <a:t>100%</a:t>
              </a:r>
              <a:endParaRPr lang="es-ES" sz="1400" dirty="0"/>
            </a:p>
          </p:txBody>
        </p:sp>
        <p:cxnSp>
          <p:nvCxnSpPr>
            <p:cNvPr id="22" name="Conector recto 21"/>
            <p:cNvCxnSpPr/>
            <p:nvPr/>
          </p:nvCxnSpPr>
          <p:spPr>
            <a:xfrm flipV="1">
              <a:off x="1535703" y="2230838"/>
              <a:ext cx="227985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22"/>
            <p:cNvCxnSpPr/>
            <p:nvPr/>
          </p:nvCxnSpPr>
          <p:spPr>
            <a:xfrm flipV="1">
              <a:off x="1535703" y="6309320"/>
              <a:ext cx="227985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CuadroTexto 23"/>
            <p:cNvSpPr txBox="1"/>
            <p:nvPr/>
          </p:nvSpPr>
          <p:spPr>
            <a:xfrm>
              <a:off x="1215394" y="6098744"/>
              <a:ext cx="4042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_tradnl" sz="1400" dirty="0" smtClean="0"/>
                <a:t>0%</a:t>
              </a:r>
              <a:endParaRPr lang="es-ES" sz="1400" dirty="0"/>
            </a:p>
          </p:txBody>
        </p:sp>
      </p:grpSp>
      <p:sp>
        <p:nvSpPr>
          <p:cNvPr id="26" name="Rectángulo 25"/>
          <p:cNvSpPr/>
          <p:nvPr/>
        </p:nvSpPr>
        <p:spPr>
          <a:xfrm>
            <a:off x="4409038" y="5373216"/>
            <a:ext cx="20647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  <a:latin typeface="+mj-lt"/>
              </a:rPr>
              <a:t>. Measurable </a:t>
            </a:r>
            <a:r>
              <a:rPr lang="en-US" sz="1600" b="1" dirty="0">
                <a:solidFill>
                  <a:srgbClr val="002060"/>
                </a:solidFill>
                <a:latin typeface="+mj-lt"/>
              </a:rPr>
              <a:t>incremental </a:t>
            </a:r>
            <a:r>
              <a:rPr lang="en-US" sz="1600" b="1" dirty="0" smtClean="0">
                <a:solidFill>
                  <a:srgbClr val="002060"/>
                </a:solidFill>
                <a:latin typeface="+mj-lt"/>
              </a:rPr>
              <a:t>benefit</a:t>
            </a:r>
          </a:p>
          <a:p>
            <a:r>
              <a:rPr lang="en-US" sz="1600" b="1" dirty="0" smtClean="0">
                <a:solidFill>
                  <a:srgbClr val="002060"/>
                </a:solidFill>
                <a:latin typeface="+mj-lt"/>
              </a:rPr>
              <a:t>. Price sensitive</a:t>
            </a:r>
            <a:endParaRPr lang="es-ES" sz="16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6627163" y="5497958"/>
            <a:ext cx="26286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 smtClean="0">
                <a:solidFill>
                  <a:srgbClr val="002060"/>
                </a:solidFill>
                <a:latin typeface="+mj-lt"/>
              </a:rPr>
              <a:t>.</a:t>
            </a:r>
            <a:r>
              <a:rPr lang="es-ES" sz="1600" b="1" dirty="0" err="1" smtClean="0">
                <a:solidFill>
                  <a:srgbClr val="002060"/>
                </a:solidFill>
                <a:latin typeface="+mj-lt"/>
              </a:rPr>
              <a:t>Risk</a:t>
            </a:r>
            <a:r>
              <a:rPr lang="es-ES" sz="1600" b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  <a:latin typeface="+mj-lt"/>
              </a:rPr>
              <a:t>averse</a:t>
            </a:r>
            <a:r>
              <a:rPr lang="en-US" sz="1600" b="1" dirty="0">
                <a:solidFill>
                  <a:srgbClr val="002060"/>
                </a:solidFill>
                <a:latin typeface="+mj-lt"/>
              </a:rPr>
              <a:t>. </a:t>
            </a:r>
            <a:endParaRPr lang="en-US" sz="1600" b="1" dirty="0" smtClean="0">
              <a:solidFill>
                <a:srgbClr val="002060"/>
              </a:solidFill>
              <a:latin typeface="+mj-lt"/>
            </a:endParaRPr>
          </a:p>
          <a:p>
            <a:r>
              <a:rPr lang="en-US" sz="1600" b="1" dirty="0" smtClean="0">
                <a:solidFill>
                  <a:srgbClr val="002060"/>
                </a:solidFill>
                <a:latin typeface="+mj-lt"/>
              </a:rPr>
              <a:t>. Follow the herd </a:t>
            </a:r>
            <a:endParaRPr lang="es-ES" sz="16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2195572" y="5386247"/>
            <a:ext cx="20600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</a:rPr>
              <a:t>S</a:t>
            </a:r>
            <a:r>
              <a:rPr lang="en-US" sz="1600" b="1" dirty="0" smtClean="0">
                <a:solidFill>
                  <a:srgbClr val="002060"/>
                </a:solidFill>
              </a:rPr>
              <a:t>ocial</a:t>
            </a:r>
            <a:r>
              <a:rPr lang="en-US" sz="1600" b="1" dirty="0">
                <a:solidFill>
                  <a:srgbClr val="002060"/>
                </a:solidFill>
              </a:rPr>
              <a:t>, functional, hedonic </a:t>
            </a:r>
            <a:r>
              <a:rPr lang="en-US" sz="1600" b="1" dirty="0" smtClean="0">
                <a:solidFill>
                  <a:srgbClr val="002060"/>
                </a:solidFill>
              </a:rPr>
              <a:t>and/or </a:t>
            </a:r>
            <a:r>
              <a:rPr lang="es-ES" sz="1600" b="1" dirty="0" err="1" smtClean="0">
                <a:solidFill>
                  <a:srgbClr val="002060"/>
                </a:solidFill>
              </a:rPr>
              <a:t>cognitive</a:t>
            </a:r>
            <a:r>
              <a:rPr lang="es-ES" sz="1600" b="1" dirty="0" smtClean="0">
                <a:solidFill>
                  <a:srgbClr val="002060"/>
                </a:solidFill>
              </a:rPr>
              <a:t> </a:t>
            </a:r>
            <a:r>
              <a:rPr lang="es-ES" sz="1600" b="1" dirty="0" err="1">
                <a:solidFill>
                  <a:srgbClr val="002060"/>
                </a:solidFill>
              </a:rPr>
              <a:t>reasons</a:t>
            </a:r>
            <a:endParaRPr lang="es-ES" sz="1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10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b="1" dirty="0" smtClean="0">
                <a:latin typeface="+mn-lt"/>
              </a:rPr>
              <a:t>AGENDA</a:t>
            </a:r>
            <a:endParaRPr lang="es-ES" sz="2800" b="1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s-ES_tradnl" dirty="0" smtClean="0"/>
          </a:p>
          <a:p>
            <a:pPr marL="514350" indent="-514350">
              <a:buFont typeface="+mj-lt"/>
              <a:buAutoNum type="arabicPeriod"/>
            </a:pP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11561" y="1988840"/>
            <a:ext cx="79928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b="1" dirty="0">
                <a:solidFill>
                  <a:schemeClr val="bg1">
                    <a:lumMod val="85000"/>
                  </a:schemeClr>
                </a:solidFill>
                <a:ea typeface="Times New Roman" panose="02020603050405020304" pitchFamily="18" charset="0"/>
              </a:rPr>
              <a:t>THE RELATIONSHIP BETWEEN TRUST, STANDARDIZATION IN THE ADOPTION OF </a:t>
            </a:r>
            <a:r>
              <a:rPr lang="en-US" sz="2400" b="1" dirty="0" smtClean="0">
                <a:solidFill>
                  <a:schemeClr val="bg1">
                    <a:lumMod val="85000"/>
                  </a:schemeClr>
                </a:solidFill>
                <a:ea typeface="Times New Roman" panose="02020603050405020304" pitchFamily="18" charset="0"/>
              </a:rPr>
              <a:t>INNOVATION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ADOPTION OF INNOVATION IS BECOMING A PRIORITY</a:t>
            </a:r>
            <a:r>
              <a:rPr lang="en-US" sz="2400" dirty="0">
                <a:solidFill>
                  <a:schemeClr val="bg1">
                    <a:lumMod val="85000"/>
                  </a:schemeClr>
                </a:solidFill>
              </a:rPr>
              <a:t> </a:t>
            </a:r>
            <a:endParaRPr lang="en-US" sz="24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>
                    <a:lumMod val="85000"/>
                  </a:schemeClr>
                </a:solidFill>
              </a:rPr>
              <a:t>A 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MARKET VIEW OF THE ADOPTION OF INNOVATION</a:t>
            </a:r>
            <a:endParaRPr lang="es-ES" sz="2400" dirty="0">
              <a:solidFill>
                <a:schemeClr val="bg1">
                  <a:lumMod val="8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/>
              <a:t>THE </a:t>
            </a:r>
            <a:r>
              <a:rPr lang="en-US" sz="2400" b="1" dirty="0"/>
              <a:t>ROLE OF TRUST IN THE ADOPTION PROCESS OF </a:t>
            </a:r>
            <a:r>
              <a:rPr lang="en-US" sz="2400" b="1" dirty="0" smtClean="0"/>
              <a:t>INNOVATION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>
                    <a:lumMod val="85000"/>
                  </a:schemeClr>
                </a:solidFill>
              </a:rPr>
              <a:t>STANDARDIZATION 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AND TRUST IN THE ADOPTION OF INNOVATION</a:t>
            </a:r>
            <a:endParaRPr lang="es-ES" sz="2400" dirty="0">
              <a:solidFill>
                <a:schemeClr val="bg1">
                  <a:lumMod val="8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ES" sz="2400" dirty="0"/>
          </a:p>
          <a:p>
            <a:pPr marL="342900" indent="-342900">
              <a:buFont typeface="+mj-lt"/>
              <a:buAutoNum type="arabicPeriod"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48683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latin typeface="+mn-lt"/>
              </a:rPr>
              <a:t>THE 3 DIMENSIONS OF TRUST</a:t>
            </a:r>
            <a:endParaRPr lang="es-ES" dirty="0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749295" y="2708920"/>
            <a:ext cx="2131350" cy="664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_tradnl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Credibility</a:t>
            </a:r>
            <a:endParaRPr lang="es-E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750718" y="5141164"/>
            <a:ext cx="2477466" cy="664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_tradnl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Benevolence</a:t>
            </a:r>
            <a:endParaRPr lang="es-E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3749295" y="3961843"/>
            <a:ext cx="2010733" cy="59985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_tradnl" sz="28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Integrity</a:t>
            </a:r>
            <a:endParaRPr lang="es-E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827584" y="3915319"/>
            <a:ext cx="1578406" cy="75275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_tradnl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Trust</a:t>
            </a:r>
            <a:endParaRPr lang="es-E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AutoShape 8"/>
          <p:cNvCxnSpPr>
            <a:cxnSpLocks noChangeShapeType="1"/>
            <a:stCxn id="7" idx="3"/>
          </p:cNvCxnSpPr>
          <p:nvPr/>
        </p:nvCxnSpPr>
        <p:spPr bwMode="auto">
          <a:xfrm flipV="1">
            <a:off x="2405990" y="3040973"/>
            <a:ext cx="1222137" cy="125072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9"/>
          <p:cNvCxnSpPr>
            <a:cxnSpLocks noChangeShapeType="1"/>
            <a:stCxn id="7" idx="3"/>
            <a:endCxn id="5" idx="1"/>
          </p:cNvCxnSpPr>
          <p:nvPr/>
        </p:nvCxnSpPr>
        <p:spPr bwMode="auto">
          <a:xfrm>
            <a:off x="2405990" y="4291697"/>
            <a:ext cx="1344728" cy="118151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Conector recto de flecha 9"/>
          <p:cNvCxnSpPr>
            <a:stCxn id="7" idx="3"/>
            <a:endCxn id="6" idx="1"/>
          </p:cNvCxnSpPr>
          <p:nvPr/>
        </p:nvCxnSpPr>
        <p:spPr>
          <a:xfrm flipV="1">
            <a:off x="2405990" y="4261772"/>
            <a:ext cx="1343304" cy="299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12"/>
          <p:cNvSpPr/>
          <p:nvPr/>
        </p:nvSpPr>
        <p:spPr>
          <a:xfrm>
            <a:off x="4142350" y="3087900"/>
            <a:ext cx="1847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sz="1400" dirty="0"/>
          </a:p>
        </p:txBody>
      </p:sp>
      <p:grpSp>
        <p:nvGrpSpPr>
          <p:cNvPr id="21" name="Grupo 20"/>
          <p:cNvGrpSpPr/>
          <p:nvPr/>
        </p:nvGrpSpPr>
        <p:grpSpPr>
          <a:xfrm>
            <a:off x="6228184" y="2375762"/>
            <a:ext cx="2602635" cy="1197254"/>
            <a:chOff x="6228184" y="2394408"/>
            <a:chExt cx="2602635" cy="1197254"/>
          </a:xfrm>
        </p:grpSpPr>
        <p:sp>
          <p:nvSpPr>
            <p:cNvPr id="12" name="Rectángulo 11"/>
            <p:cNvSpPr/>
            <p:nvPr/>
          </p:nvSpPr>
          <p:spPr>
            <a:xfrm>
              <a:off x="6283935" y="2605464"/>
              <a:ext cx="2517789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>
                  <a:latin typeface="+mj-lt"/>
                  <a:ea typeface="Calibri" panose="020F0502020204030204" pitchFamily="34" charset="0"/>
                </a:rPr>
                <a:t>P</a:t>
              </a:r>
              <a:r>
                <a:rPr lang="en-US" sz="1600" b="1" dirty="0" smtClean="0">
                  <a:latin typeface="+mj-lt"/>
                  <a:ea typeface="Calibri" panose="020F0502020204030204" pitchFamily="34" charset="0"/>
                </a:rPr>
                <a:t>rovider </a:t>
              </a:r>
              <a:r>
                <a:rPr lang="en-US" sz="1600" b="1" dirty="0">
                  <a:latin typeface="+mj-lt"/>
                  <a:ea typeface="Calibri" panose="020F0502020204030204" pitchFamily="34" charset="0"/>
                </a:rPr>
                <a:t>has the required expertise to perform the job effectively</a:t>
              </a:r>
              <a:r>
                <a:rPr lang="en-US" sz="16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.</a:t>
              </a:r>
              <a:r>
                <a:rPr lang="en-US" sz="16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es-ES" sz="1600" dirty="0"/>
            </a:p>
          </p:txBody>
        </p:sp>
        <p:sp>
          <p:nvSpPr>
            <p:cNvPr id="14" name="Elipse 13"/>
            <p:cNvSpPr/>
            <p:nvPr/>
          </p:nvSpPr>
          <p:spPr>
            <a:xfrm>
              <a:off x="6228184" y="2394408"/>
              <a:ext cx="2602635" cy="1197254"/>
            </a:xfrm>
            <a:prstGeom prst="ellipse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0" name="Grupo 19"/>
          <p:cNvGrpSpPr/>
          <p:nvPr/>
        </p:nvGrpSpPr>
        <p:grpSpPr>
          <a:xfrm>
            <a:off x="6240089" y="3717032"/>
            <a:ext cx="2604059" cy="1127100"/>
            <a:chOff x="6240089" y="3766469"/>
            <a:chExt cx="2604059" cy="1127100"/>
          </a:xfrm>
        </p:grpSpPr>
        <p:sp>
          <p:nvSpPr>
            <p:cNvPr id="15" name="Rectángulo 14"/>
            <p:cNvSpPr/>
            <p:nvPr/>
          </p:nvSpPr>
          <p:spPr>
            <a:xfrm>
              <a:off x="6240089" y="3961843"/>
              <a:ext cx="2505646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>
                  <a:latin typeface="+mj-lt"/>
                  <a:ea typeface="Calibri" panose="020F0502020204030204" pitchFamily="34" charset="0"/>
                </a:rPr>
                <a:t>P</a:t>
              </a:r>
              <a:r>
                <a:rPr lang="en-US" sz="1600" b="1" dirty="0" smtClean="0">
                  <a:latin typeface="+mj-lt"/>
                  <a:ea typeface="Calibri" panose="020F0502020204030204" pitchFamily="34" charset="0"/>
                </a:rPr>
                <a:t>artner will stand </a:t>
              </a:r>
              <a:r>
                <a:rPr lang="en-US" sz="1600" b="1" dirty="0">
                  <a:latin typeface="+mj-lt"/>
                  <a:ea typeface="Calibri" panose="020F0502020204030204" pitchFamily="34" charset="0"/>
                </a:rPr>
                <a:t>by its words and </a:t>
              </a:r>
              <a:r>
                <a:rPr lang="en-US" sz="1600" b="1" dirty="0" smtClean="0">
                  <a:latin typeface="+mj-lt"/>
                  <a:ea typeface="Calibri" panose="020F0502020204030204" pitchFamily="34" charset="0"/>
                </a:rPr>
                <a:t>fulfill </a:t>
              </a:r>
              <a:r>
                <a:rPr lang="en-US" sz="1600" b="1" dirty="0">
                  <a:latin typeface="+mj-lt"/>
                  <a:ea typeface="Calibri" panose="020F0502020204030204" pitchFamily="34" charset="0"/>
                </a:rPr>
                <a:t>given promises</a:t>
              </a:r>
              <a:endParaRPr lang="es-ES" sz="1600" b="1" dirty="0">
                <a:latin typeface="+mj-lt"/>
              </a:endParaRPr>
            </a:p>
          </p:txBody>
        </p:sp>
        <p:sp>
          <p:nvSpPr>
            <p:cNvPr id="16" name="Elipse 15"/>
            <p:cNvSpPr/>
            <p:nvPr/>
          </p:nvSpPr>
          <p:spPr>
            <a:xfrm>
              <a:off x="6241513" y="3766469"/>
              <a:ext cx="2602635" cy="1127100"/>
            </a:xfrm>
            <a:prstGeom prst="ellipse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8" name="Rectángulo 17"/>
          <p:cNvSpPr/>
          <p:nvPr/>
        </p:nvSpPr>
        <p:spPr>
          <a:xfrm>
            <a:off x="6143774" y="1876588"/>
            <a:ext cx="2460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+mj-lt"/>
                <a:ea typeface="Calibri" panose="020F0502020204030204" pitchFamily="34" charset="0"/>
              </a:rPr>
              <a:t>Customer’s belief </a:t>
            </a:r>
            <a:r>
              <a:rPr lang="en-US" b="1" dirty="0" smtClean="0">
                <a:latin typeface="+mj-lt"/>
                <a:ea typeface="Calibri" panose="020F0502020204030204" pitchFamily="34" charset="0"/>
              </a:rPr>
              <a:t>that : </a:t>
            </a:r>
            <a:endParaRPr lang="es-ES" dirty="0"/>
          </a:p>
        </p:txBody>
      </p:sp>
      <p:grpSp>
        <p:nvGrpSpPr>
          <p:cNvPr id="22" name="Grupo 21"/>
          <p:cNvGrpSpPr/>
          <p:nvPr/>
        </p:nvGrpSpPr>
        <p:grpSpPr>
          <a:xfrm>
            <a:off x="6271594" y="4995119"/>
            <a:ext cx="2602635" cy="1170186"/>
            <a:chOff x="6271594" y="4995119"/>
            <a:chExt cx="2602635" cy="1170186"/>
          </a:xfrm>
        </p:grpSpPr>
        <p:sp>
          <p:nvSpPr>
            <p:cNvPr id="17" name="Rectángulo 16"/>
            <p:cNvSpPr/>
            <p:nvPr/>
          </p:nvSpPr>
          <p:spPr>
            <a:xfrm>
              <a:off x="6401772" y="5117204"/>
              <a:ext cx="228502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 smtClean="0">
                  <a:latin typeface="+mj-lt"/>
                  <a:ea typeface="Calibri" panose="020F0502020204030204" pitchFamily="34" charset="0"/>
                </a:rPr>
                <a:t>Partner </a:t>
              </a:r>
              <a:r>
                <a:rPr lang="en-US" sz="1600" b="1" dirty="0">
                  <a:latin typeface="+mj-lt"/>
                  <a:ea typeface="Calibri" panose="020F0502020204030204" pitchFamily="34" charset="0"/>
                </a:rPr>
                <a:t>is motivated to act in the </a:t>
              </a:r>
              <a:r>
                <a:rPr lang="en-US" sz="1600" b="1" dirty="0" smtClean="0">
                  <a:latin typeface="+mj-lt"/>
                  <a:ea typeface="Calibri" panose="020F0502020204030204" pitchFamily="34" charset="0"/>
                </a:rPr>
                <a:t>interest </a:t>
              </a:r>
              <a:r>
                <a:rPr lang="en-US" sz="1600" b="1" dirty="0">
                  <a:latin typeface="+mj-lt"/>
                  <a:ea typeface="Calibri" panose="020F0502020204030204" pitchFamily="34" charset="0"/>
                </a:rPr>
                <a:t>of the customer’s welfare </a:t>
              </a:r>
              <a:endParaRPr lang="es-ES" sz="1600" b="1" dirty="0">
                <a:latin typeface="+mj-lt"/>
              </a:endParaRPr>
            </a:p>
          </p:txBody>
        </p:sp>
        <p:sp>
          <p:nvSpPr>
            <p:cNvPr id="19" name="Elipse 18"/>
            <p:cNvSpPr/>
            <p:nvPr/>
          </p:nvSpPr>
          <p:spPr>
            <a:xfrm>
              <a:off x="6271594" y="4995119"/>
              <a:ext cx="2602635" cy="1170186"/>
            </a:xfrm>
            <a:prstGeom prst="ellipse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347904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sz="2800" b="1" dirty="0" smtClean="0">
                <a:latin typeface="+mn-lt"/>
              </a:rPr>
              <a:t>RISK AND TRUST</a:t>
            </a:r>
            <a:endParaRPr lang="es-ES" sz="2800" dirty="0">
              <a:latin typeface="+mn-lt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0" y="2849558"/>
            <a:ext cx="755450" cy="1151331"/>
            <a:chOff x="-130019" y="2575958"/>
            <a:chExt cx="978408" cy="1560953"/>
          </a:xfrm>
          <a:solidFill>
            <a:schemeClr val="bg1">
              <a:lumMod val="75000"/>
            </a:schemeClr>
          </a:solidFill>
        </p:grpSpPr>
        <p:sp>
          <p:nvSpPr>
            <p:cNvPr id="4" name="Flecha abajo 3"/>
            <p:cNvSpPr/>
            <p:nvPr/>
          </p:nvSpPr>
          <p:spPr>
            <a:xfrm rot="19029330" flipH="1">
              <a:off x="268014" y="3158503"/>
              <a:ext cx="484632" cy="978408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" name="Flecha abajo 4"/>
            <p:cNvSpPr/>
            <p:nvPr/>
          </p:nvSpPr>
          <p:spPr>
            <a:xfrm rot="13629330" flipH="1">
              <a:off x="116869" y="2329070"/>
              <a:ext cx="484632" cy="978408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" name="Rectángulo 5"/>
          <p:cNvSpPr/>
          <p:nvPr/>
        </p:nvSpPr>
        <p:spPr>
          <a:xfrm>
            <a:off x="521396" y="3933056"/>
            <a:ext cx="25814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ea typeface="Calibri" panose="020F0502020204030204" pitchFamily="34" charset="0"/>
              </a:rPr>
              <a:t>individual </a:t>
            </a:r>
            <a:r>
              <a:rPr lang="en-US" sz="2800" b="1" dirty="0">
                <a:ea typeface="Calibri" panose="020F0502020204030204" pitchFamily="34" charset="0"/>
              </a:rPr>
              <a:t>risks</a:t>
            </a:r>
            <a:r>
              <a:rPr lang="en-US" sz="2800" dirty="0">
                <a:ea typeface="Calibri" panose="020F0502020204030204" pitchFamily="34" charset="0"/>
              </a:rPr>
              <a:t>. </a:t>
            </a:r>
            <a:endParaRPr lang="es-ES" sz="2800" dirty="0"/>
          </a:p>
        </p:txBody>
      </p:sp>
      <p:sp>
        <p:nvSpPr>
          <p:cNvPr id="7" name="Rectángulo 6"/>
          <p:cNvSpPr/>
          <p:nvPr/>
        </p:nvSpPr>
        <p:spPr>
          <a:xfrm>
            <a:off x="625431" y="2225600"/>
            <a:ext cx="23733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+mj-lt"/>
                <a:ea typeface="Calibri" panose="020F0502020204030204" pitchFamily="34" charset="0"/>
              </a:rPr>
              <a:t>universal risks </a:t>
            </a:r>
            <a:endParaRPr lang="es-ES" sz="2800" b="1" dirty="0">
              <a:latin typeface="+mj-lt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3009528" y="1846856"/>
            <a:ext cx="3629432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natural disasters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macroeconomic and </a:t>
            </a:r>
            <a:r>
              <a:rPr lang="en-US" sz="16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financial </a:t>
            </a:r>
            <a:r>
              <a:rPr lang="en-US" sz="16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crisis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political risks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security </a:t>
            </a:r>
            <a:r>
              <a:rPr lang="en-US" sz="16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risks </a:t>
            </a:r>
            <a:endParaRPr lang="es-ES" sz="16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987824" y="3573016"/>
            <a:ext cx="38164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latin typeface="+mj-lt"/>
                <a:ea typeface="Calibri" panose="020F0502020204030204" pitchFamily="34" charset="0"/>
              </a:rPr>
              <a:t>Internal </a:t>
            </a:r>
            <a:r>
              <a:rPr lang="en-US" sz="1600" b="1" dirty="0">
                <a:latin typeface="+mj-lt"/>
                <a:ea typeface="Calibri" panose="020F0502020204030204" pitchFamily="34" charset="0"/>
              </a:rPr>
              <a:t>risks </a:t>
            </a:r>
            <a:r>
              <a:rPr lang="en-US" sz="1600" b="1" dirty="0" smtClean="0">
                <a:latin typeface="+mj-lt"/>
                <a:ea typeface="Calibri" panose="020F0502020204030204" pitchFamily="34" charset="0"/>
              </a:rPr>
              <a:t>: financial risks </a:t>
            </a:r>
            <a:r>
              <a:rPr lang="en-US" sz="1600" b="1" dirty="0">
                <a:latin typeface="+mj-lt"/>
                <a:ea typeface="Calibri" panose="020F0502020204030204" pitchFamily="34" charset="0"/>
              </a:rPr>
              <a:t>and operational risks </a:t>
            </a:r>
            <a:r>
              <a:rPr lang="en-US" sz="1600" b="1" dirty="0"/>
              <a:t>associated with the product and the service </a:t>
            </a:r>
            <a:r>
              <a:rPr lang="en-US" sz="1600" b="1" dirty="0" smtClean="0"/>
              <a:t>and the </a:t>
            </a:r>
            <a:r>
              <a:rPr lang="en-US" sz="1600" b="1" dirty="0"/>
              <a:t>possible risk of unanticipated requirement for additional </a:t>
            </a:r>
            <a:r>
              <a:rPr lang="en-US" sz="1600" b="1" dirty="0" smtClean="0"/>
              <a:t>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Transactional risks vis-à-vis an innovation provider </a:t>
            </a:r>
            <a:r>
              <a:rPr lang="en-US" sz="1600" b="1" dirty="0" smtClean="0"/>
              <a:t>due </a:t>
            </a:r>
            <a:r>
              <a:rPr lang="en-US" sz="1600" b="1" dirty="0"/>
              <a:t>to a lack of expertise and a lack of motivation</a:t>
            </a:r>
            <a:endParaRPr lang="es-ES" sz="1600" b="1" dirty="0">
              <a:latin typeface="+mj-lt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6948264" y="4777844"/>
            <a:ext cx="21641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bg1">
                    <a:lumMod val="50000"/>
                  </a:schemeClr>
                </a:solidFill>
                <a:latin typeface="+mj-lt"/>
                <a:ea typeface="Calibri" panose="020F0502020204030204" pitchFamily="34" charset="0"/>
              </a:rPr>
              <a:t>confidence that </a:t>
            </a: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Calibri" panose="020F0502020204030204" pitchFamily="34" charset="0"/>
              </a:rPr>
              <a:t>provider is 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  <a:latin typeface="+mj-lt"/>
                <a:ea typeface="Calibri" panose="020F0502020204030204" pitchFamily="34" charset="0"/>
              </a:rPr>
              <a:t>reliable and trustworthy </a:t>
            </a:r>
            <a:endParaRPr lang="es-ES" sz="16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6948264" y="5589240"/>
            <a:ext cx="23649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Calibri" panose="020F0502020204030204" pitchFamily="34" charset="0"/>
              </a:rPr>
              <a:t>faith 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  <a:latin typeface="+mj-lt"/>
                <a:ea typeface="Calibri" panose="020F0502020204030204" pitchFamily="34" charset="0"/>
              </a:rPr>
              <a:t>in the integrity, benevolence, and honesty of </a:t>
            </a: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Calibri" panose="020F0502020204030204" pitchFamily="34" charset="0"/>
              </a:rPr>
              <a:t>the associate</a:t>
            </a:r>
            <a:endParaRPr lang="es-ES" sz="16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2" name="Conector recto de flecha 11"/>
          <p:cNvCxnSpPr/>
          <p:nvPr/>
        </p:nvCxnSpPr>
        <p:spPr>
          <a:xfrm flipV="1">
            <a:off x="6516216" y="5288545"/>
            <a:ext cx="504056" cy="269631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6516216" y="5533621"/>
            <a:ext cx="432050" cy="271645"/>
          </a:xfrm>
          <a:prstGeom prst="straightConnector1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580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latin typeface="+mj-lt"/>
              </a:rPr>
              <a:t>THE IMPACT OF THE COMPONENT OF TRUST ON THE ADOPTION DRIVERS DEFINED BY THE UTAUT MODEL </a:t>
            </a:r>
            <a:endParaRPr lang="es-ES" sz="2800" b="1" dirty="0">
              <a:latin typeface="+mj-lt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773933" y="3771334"/>
            <a:ext cx="1215638" cy="46712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_tradnl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Credibility</a:t>
            </a:r>
            <a:endParaRPr lang="es-E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774745" y="5482157"/>
            <a:ext cx="1413049" cy="46712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_tradnl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Benevolence</a:t>
            </a:r>
            <a:endParaRPr lang="es-E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AutoShape 12"/>
          <p:cNvCxnSpPr>
            <a:cxnSpLocks noChangeShapeType="1"/>
          </p:cNvCxnSpPr>
          <p:nvPr/>
        </p:nvCxnSpPr>
        <p:spPr bwMode="auto">
          <a:xfrm>
            <a:off x="2989571" y="4171009"/>
            <a:ext cx="856119" cy="13364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1773933" y="4652631"/>
            <a:ext cx="1146843" cy="4219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_tradnl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Integrity</a:t>
            </a:r>
            <a:endParaRPr lang="es-E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07504" y="4619906"/>
            <a:ext cx="900261" cy="52948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_tradnl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Trust</a:t>
            </a:r>
            <a:endParaRPr lang="es-E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" name="AutoShape 8"/>
          <p:cNvCxnSpPr>
            <a:cxnSpLocks noChangeShapeType="1"/>
            <a:stCxn id="9" idx="3"/>
          </p:cNvCxnSpPr>
          <p:nvPr/>
        </p:nvCxnSpPr>
        <p:spPr bwMode="auto">
          <a:xfrm flipV="1">
            <a:off x="1007765" y="4004898"/>
            <a:ext cx="697059" cy="8797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9"/>
          <p:cNvCxnSpPr>
            <a:cxnSpLocks noChangeShapeType="1"/>
            <a:stCxn id="9" idx="3"/>
            <a:endCxn id="6" idx="1"/>
          </p:cNvCxnSpPr>
          <p:nvPr/>
        </p:nvCxnSpPr>
        <p:spPr bwMode="auto">
          <a:xfrm>
            <a:off x="1007765" y="4884648"/>
            <a:ext cx="766980" cy="831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Conector recto de flecha 11"/>
          <p:cNvCxnSpPr>
            <a:stCxn id="9" idx="3"/>
            <a:endCxn id="8" idx="1"/>
          </p:cNvCxnSpPr>
          <p:nvPr/>
        </p:nvCxnSpPr>
        <p:spPr>
          <a:xfrm flipV="1">
            <a:off x="1007765" y="4863599"/>
            <a:ext cx="766168" cy="210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AutoShape 3"/>
          <p:cNvCxnSpPr>
            <a:cxnSpLocks noChangeShapeType="1"/>
            <a:stCxn id="5" idx="3"/>
            <a:endCxn id="17" idx="1"/>
          </p:cNvCxnSpPr>
          <p:nvPr/>
        </p:nvCxnSpPr>
        <p:spPr bwMode="auto">
          <a:xfrm flipV="1">
            <a:off x="2989571" y="2959457"/>
            <a:ext cx="856127" cy="104543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11"/>
          <p:cNvCxnSpPr>
            <a:cxnSpLocks noChangeShapeType="1"/>
            <a:stCxn id="5" idx="3"/>
          </p:cNvCxnSpPr>
          <p:nvPr/>
        </p:nvCxnSpPr>
        <p:spPr bwMode="auto">
          <a:xfrm flipV="1">
            <a:off x="2989571" y="3527352"/>
            <a:ext cx="837441" cy="477544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14"/>
          <p:cNvCxnSpPr>
            <a:cxnSpLocks noChangeShapeType="1"/>
            <a:endCxn id="18" idx="1"/>
          </p:cNvCxnSpPr>
          <p:nvPr/>
        </p:nvCxnSpPr>
        <p:spPr bwMode="auto">
          <a:xfrm flipV="1">
            <a:off x="2952151" y="3748012"/>
            <a:ext cx="893547" cy="11223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16"/>
          <p:cNvCxnSpPr>
            <a:cxnSpLocks noChangeShapeType="1"/>
          </p:cNvCxnSpPr>
          <p:nvPr/>
        </p:nvCxnSpPr>
        <p:spPr bwMode="auto">
          <a:xfrm flipV="1">
            <a:off x="3181115" y="3998283"/>
            <a:ext cx="673324" cy="17830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5981917" y="3628906"/>
            <a:ext cx="1222903" cy="6450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1000"/>
              </a:spcAft>
            </a:pPr>
            <a:r>
              <a:rPr lang="es-ES_tradnl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Behavioral</a:t>
            </a:r>
            <a:r>
              <a:rPr lang="es-ES_trad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Intention</a:t>
            </a:r>
            <a:endParaRPr lang="es-ES_trad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1000"/>
              </a:spcAft>
            </a:pPr>
            <a:endParaRPr lang="es-ES_tradnl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s-E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7684717" y="4218508"/>
            <a:ext cx="1135755" cy="6450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1000"/>
              </a:spcAft>
            </a:pPr>
            <a:r>
              <a:rPr lang="es-ES_trad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        </a:t>
            </a:r>
            <a:r>
              <a:rPr lang="es-ES_tradnl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s-ES_tradnl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ehavior</a:t>
            </a:r>
            <a:endParaRPr lang="es-ES_trad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1000"/>
              </a:spcAft>
            </a:pPr>
            <a:endParaRPr lang="es-ES_tradnl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s-E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3" name="Conector recto de flecha 22"/>
          <p:cNvCxnSpPr/>
          <p:nvPr/>
        </p:nvCxnSpPr>
        <p:spPr>
          <a:xfrm>
            <a:off x="5308585" y="2972977"/>
            <a:ext cx="664583" cy="7696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/>
          <p:cNvCxnSpPr>
            <a:stCxn id="18" idx="3"/>
            <a:endCxn id="21" idx="1"/>
          </p:cNvCxnSpPr>
          <p:nvPr/>
        </p:nvCxnSpPr>
        <p:spPr>
          <a:xfrm>
            <a:off x="5308585" y="3748012"/>
            <a:ext cx="673332" cy="2034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>
            <a:stCxn id="19" idx="3"/>
          </p:cNvCxnSpPr>
          <p:nvPr/>
        </p:nvCxnSpPr>
        <p:spPr>
          <a:xfrm flipV="1">
            <a:off x="5394342" y="4210981"/>
            <a:ext cx="611451" cy="4416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>
            <a:stCxn id="20" idx="3"/>
          </p:cNvCxnSpPr>
          <p:nvPr/>
        </p:nvCxnSpPr>
        <p:spPr>
          <a:xfrm flipV="1">
            <a:off x="5394342" y="4652631"/>
            <a:ext cx="2270678" cy="8295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/>
          <p:cNvCxnSpPr>
            <a:stCxn id="21" idx="3"/>
          </p:cNvCxnSpPr>
          <p:nvPr/>
        </p:nvCxnSpPr>
        <p:spPr>
          <a:xfrm>
            <a:off x="7204820" y="3951451"/>
            <a:ext cx="460200" cy="3786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ángulo 2"/>
          <p:cNvSpPr/>
          <p:nvPr/>
        </p:nvSpPr>
        <p:spPr>
          <a:xfrm>
            <a:off x="-36512" y="2276872"/>
            <a:ext cx="3888432" cy="38884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3845698" y="2636912"/>
            <a:ext cx="1462887" cy="6450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1000"/>
              </a:spcAft>
            </a:pPr>
            <a:r>
              <a:rPr lang="es-ES_trad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Performance</a:t>
            </a:r>
            <a:r>
              <a:rPr lang="es-ES_tradn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Expectancy</a:t>
            </a:r>
            <a:endParaRPr lang="es-ES_trad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1000"/>
              </a:spcAft>
            </a:pPr>
            <a:endParaRPr lang="es-ES_tradnl" dirty="0" smtClean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s-ES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45698" y="3425467"/>
            <a:ext cx="1462887" cy="6450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1000"/>
              </a:spcAft>
            </a:pPr>
            <a:r>
              <a:rPr lang="es-ES_tradnl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Effort</a:t>
            </a:r>
            <a:r>
              <a:rPr lang="es-ES_trad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Expectancy</a:t>
            </a:r>
            <a:endParaRPr lang="es-ES_trad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1000"/>
              </a:spcAft>
            </a:pPr>
            <a:endParaRPr lang="es-ES_tradnl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s-E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3845698" y="4330086"/>
            <a:ext cx="1548644" cy="6450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1000"/>
              </a:spcAft>
            </a:pPr>
            <a:r>
              <a:rPr lang="es-ES_trad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      </a:t>
            </a:r>
            <a:r>
              <a:rPr lang="es-ES_tradnl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Influence</a:t>
            </a:r>
            <a:endParaRPr lang="es-ES_trad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1000"/>
              </a:spcAft>
            </a:pPr>
            <a:endParaRPr lang="es-ES_tradnl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s-E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3827012" y="5159612"/>
            <a:ext cx="1567329" cy="6450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1000"/>
              </a:spcAft>
            </a:pPr>
            <a:r>
              <a:rPr lang="es-ES_tradnl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Facilitating</a:t>
            </a:r>
            <a:r>
              <a:rPr lang="es-ES_trad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s-ES_tradnl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onditions</a:t>
            </a:r>
            <a:endParaRPr lang="es-ES_trad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1000"/>
              </a:spcAft>
            </a:pPr>
            <a:endParaRPr lang="es-ES_tradnl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s-E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878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b="1" dirty="0" smtClean="0">
                <a:latin typeface="+mn-lt"/>
              </a:rPr>
              <a:t>ADOPTERS HAVE </a:t>
            </a:r>
            <a:r>
              <a:rPr lang="es-ES_tradnl" sz="2800" b="1" smtClean="0">
                <a:latin typeface="+mn-lt"/>
              </a:rPr>
              <a:t>DIFFERENT PRIORITIES</a:t>
            </a:r>
            <a:endParaRPr lang="es-ES" sz="2800" b="1" dirty="0">
              <a:latin typeface="+mn-lt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971600" y="3897597"/>
            <a:ext cx="2131350" cy="664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_tradnl" sz="28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Credibility</a:t>
            </a:r>
            <a:endParaRPr lang="es-E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971600" y="2925557"/>
            <a:ext cx="2477466" cy="664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_tradnl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Benevolence</a:t>
            </a:r>
            <a:endParaRPr lang="es-E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031908" y="5084269"/>
            <a:ext cx="2010733" cy="59985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_tradnl" sz="28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Integrity</a:t>
            </a:r>
            <a:endParaRPr lang="es-E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256899" y="1988516"/>
            <a:ext cx="3992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/>
              <a:t>Early </a:t>
            </a:r>
            <a:r>
              <a:rPr lang="en-US" sz="2800" b="1" i="1" dirty="0" smtClean="0"/>
              <a:t> Adopters</a:t>
            </a:r>
            <a:endParaRPr lang="en-US" sz="2800" b="1" i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4355976" y="1988516"/>
            <a:ext cx="3992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/>
              <a:t>Late Adopters</a:t>
            </a:r>
            <a:endParaRPr lang="en-US" sz="2800" b="1" i="1" dirty="0"/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5286700" y="2925557"/>
            <a:ext cx="2131350" cy="664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_tradnl" sz="28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Credibility</a:t>
            </a:r>
            <a:endParaRPr lang="es-E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5287031" y="4016398"/>
            <a:ext cx="2477466" cy="664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_tradnl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Benevolence</a:t>
            </a:r>
            <a:endParaRPr lang="es-E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286700" y="5084269"/>
            <a:ext cx="2010733" cy="59985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_tradnl" sz="28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Integrity</a:t>
            </a:r>
            <a:endParaRPr lang="es-E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8" name="Conector recto 17"/>
          <p:cNvCxnSpPr/>
          <p:nvPr/>
        </p:nvCxnSpPr>
        <p:spPr>
          <a:xfrm>
            <a:off x="4139952" y="1988516"/>
            <a:ext cx="0" cy="388875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>
            <a:off x="323528" y="2636912"/>
            <a:ext cx="75608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9451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4" grpId="0" animBg="1"/>
      <p:bldP spid="15" grpId="0" animBg="1"/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b="1" dirty="0" smtClean="0">
                <a:latin typeface="+mn-lt"/>
              </a:rPr>
              <a:t>AGENDA</a:t>
            </a:r>
            <a:endParaRPr lang="es-ES" sz="2800" b="1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s-ES_tradnl" dirty="0" smtClean="0"/>
          </a:p>
          <a:p>
            <a:pPr marL="514350" indent="-514350">
              <a:buFont typeface="+mj-lt"/>
              <a:buAutoNum type="arabicPeriod"/>
            </a:pP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11561" y="1988840"/>
            <a:ext cx="79928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b="1" dirty="0">
                <a:solidFill>
                  <a:schemeClr val="bg1">
                    <a:lumMod val="85000"/>
                  </a:schemeClr>
                </a:solidFill>
                <a:ea typeface="Times New Roman" panose="02020603050405020304" pitchFamily="18" charset="0"/>
              </a:rPr>
              <a:t>THE RELATIONSHIP BETWEEN TRUST, STANDARDIZATION IN THE ADOPTION OF </a:t>
            </a:r>
            <a:r>
              <a:rPr lang="en-US" sz="2400" b="1" dirty="0" smtClean="0">
                <a:solidFill>
                  <a:schemeClr val="bg1">
                    <a:lumMod val="85000"/>
                  </a:schemeClr>
                </a:solidFill>
                <a:ea typeface="Times New Roman" panose="02020603050405020304" pitchFamily="18" charset="0"/>
              </a:rPr>
              <a:t>INNOVATION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ADOPTION OF INNOVATION IS BECOMING A PRIORITY</a:t>
            </a:r>
            <a:r>
              <a:rPr lang="en-US" sz="2400" dirty="0">
                <a:solidFill>
                  <a:schemeClr val="bg1">
                    <a:lumMod val="85000"/>
                  </a:schemeClr>
                </a:solidFill>
              </a:rPr>
              <a:t> </a:t>
            </a:r>
            <a:endParaRPr lang="en-US" sz="24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>
                    <a:lumMod val="85000"/>
                  </a:schemeClr>
                </a:solidFill>
              </a:rPr>
              <a:t>A 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MARKET VIEW OF THE ADOPTION OF INNOVATION</a:t>
            </a:r>
            <a:endParaRPr lang="es-ES" sz="2400" dirty="0">
              <a:solidFill>
                <a:schemeClr val="bg1">
                  <a:lumMod val="8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>
                    <a:lumMod val="85000"/>
                  </a:schemeClr>
                </a:solidFill>
              </a:rPr>
              <a:t>THE 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ROLE OF TRUST IN THE ADOPTION PROCESS OF </a:t>
            </a:r>
            <a:r>
              <a:rPr lang="en-US" sz="2400" b="1" dirty="0" smtClean="0">
                <a:solidFill>
                  <a:schemeClr val="bg1">
                    <a:lumMod val="85000"/>
                  </a:schemeClr>
                </a:solidFill>
              </a:rPr>
              <a:t>INNOVATION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/>
              <a:t>STANDARDIZATION </a:t>
            </a:r>
            <a:r>
              <a:rPr lang="en-US" sz="2400" b="1" dirty="0"/>
              <a:t>AND TRUST IN THE ADOPTION OF INNOVATION</a:t>
            </a:r>
            <a:endParaRPr lang="es-ES" sz="2400" dirty="0"/>
          </a:p>
          <a:p>
            <a:pPr marL="342900" indent="-342900">
              <a:buFont typeface="+mj-lt"/>
              <a:buAutoNum type="arabicPeriod"/>
            </a:pPr>
            <a:endParaRPr lang="es-ES" sz="2400" dirty="0"/>
          </a:p>
          <a:p>
            <a:pPr marL="342900" indent="-342900">
              <a:buFont typeface="+mj-lt"/>
              <a:buAutoNum type="arabicPeriod"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41758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latin typeface="+mn-lt"/>
              </a:rPr>
              <a:t>STANDARDIZATION, INNOVATION AND TRUST</a:t>
            </a:r>
            <a:endParaRPr lang="es-ES" sz="2800" b="1" dirty="0">
              <a:latin typeface="+mn-lt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5934" y="2204865"/>
            <a:ext cx="7048711" cy="386126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148865" y="3683420"/>
            <a:ext cx="2247415" cy="46566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600" b="1" dirty="0" smtClean="0">
                <a:solidFill>
                  <a:schemeClr val="bg1"/>
                </a:solidFill>
              </a:rPr>
              <a:t>ANTICIPATORY</a:t>
            </a:r>
            <a:r>
              <a:rPr lang="es-ES_tradnl" sz="1600" b="1" dirty="0" smtClean="0"/>
              <a:t> </a:t>
            </a:r>
            <a:r>
              <a:rPr lang="es-ES_tradnl" sz="1600" b="1" dirty="0" smtClean="0">
                <a:solidFill>
                  <a:schemeClr val="bg1"/>
                </a:solidFill>
              </a:rPr>
              <a:t>STANDARDS</a:t>
            </a:r>
            <a:endParaRPr lang="es-ES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294125" y="3677339"/>
            <a:ext cx="1940949" cy="46566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600" b="1" dirty="0" smtClean="0">
                <a:solidFill>
                  <a:schemeClr val="bg1"/>
                </a:solidFill>
              </a:rPr>
              <a:t>ENABLING STANDARDS</a:t>
            </a:r>
            <a:endParaRPr lang="es-ES" sz="1600" b="1" dirty="0">
              <a:solidFill>
                <a:schemeClr val="bg1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235075" y="3677339"/>
            <a:ext cx="2247415" cy="46566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600" b="1" dirty="0" smtClean="0">
                <a:solidFill>
                  <a:schemeClr val="bg1"/>
                </a:solidFill>
              </a:rPr>
              <a:t>RESPONSIVE</a:t>
            </a:r>
          </a:p>
          <a:p>
            <a:pPr algn="ctr"/>
            <a:r>
              <a:rPr lang="es-ES_tradnl" sz="1600" b="1" dirty="0" smtClean="0">
                <a:solidFill>
                  <a:schemeClr val="bg1"/>
                </a:solidFill>
              </a:rPr>
              <a:t>STANDARDS</a:t>
            </a:r>
            <a:endParaRPr lang="es-ES" sz="1600" b="1" dirty="0">
              <a:solidFill>
                <a:schemeClr val="bg1"/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842400" y="5129226"/>
            <a:ext cx="2247415" cy="514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/>
              <a:t>Early </a:t>
            </a:r>
          </a:p>
          <a:p>
            <a:pPr algn="ctr"/>
            <a:r>
              <a:rPr lang="en-US" b="1" i="1" dirty="0" smtClean="0"/>
              <a:t>Adopters</a:t>
            </a:r>
            <a:endParaRPr lang="en-US" b="1" i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4294125" y="4498482"/>
            <a:ext cx="2247415" cy="735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/>
              <a:t>Early </a:t>
            </a:r>
          </a:p>
          <a:p>
            <a:pPr algn="ctr"/>
            <a:r>
              <a:rPr lang="en-US" b="1" i="1" dirty="0" smtClean="0"/>
              <a:t>Majority</a:t>
            </a:r>
          </a:p>
          <a:p>
            <a:pPr algn="ctr"/>
            <a:r>
              <a:rPr lang="en-US" b="1" i="1" dirty="0" smtClean="0"/>
              <a:t>of adopters</a:t>
            </a:r>
            <a:endParaRPr lang="en-US" b="1" i="1" dirty="0"/>
          </a:p>
        </p:txBody>
      </p:sp>
      <p:sp>
        <p:nvSpPr>
          <p:cNvPr id="11" name="CuadroTexto 10"/>
          <p:cNvSpPr txBox="1"/>
          <p:nvPr/>
        </p:nvSpPr>
        <p:spPr>
          <a:xfrm>
            <a:off x="6541540" y="2845782"/>
            <a:ext cx="2043105" cy="735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/>
              <a:t>Late</a:t>
            </a:r>
            <a:r>
              <a:rPr lang="en-US" i="1" dirty="0" smtClean="0"/>
              <a:t> </a:t>
            </a:r>
            <a:r>
              <a:rPr lang="en-US" b="1" i="1" dirty="0" smtClean="0"/>
              <a:t>Majority</a:t>
            </a:r>
          </a:p>
          <a:p>
            <a:pPr algn="ctr"/>
            <a:r>
              <a:rPr lang="en-US" b="1" i="1" dirty="0"/>
              <a:t>o</a:t>
            </a:r>
            <a:r>
              <a:rPr lang="en-US" b="1" i="1" dirty="0" smtClean="0"/>
              <a:t>f adopters</a:t>
            </a:r>
            <a:endParaRPr lang="en-US" b="1" i="1" dirty="0"/>
          </a:p>
        </p:txBody>
      </p:sp>
      <p:cxnSp>
        <p:nvCxnSpPr>
          <p:cNvPr id="12" name="Conector recto 11"/>
          <p:cNvCxnSpPr/>
          <p:nvPr/>
        </p:nvCxnSpPr>
        <p:spPr>
          <a:xfrm>
            <a:off x="4294125" y="2491567"/>
            <a:ext cx="0" cy="3440425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6235075" y="2491567"/>
            <a:ext cx="0" cy="3440425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 flipV="1">
            <a:off x="2148865" y="2491567"/>
            <a:ext cx="0" cy="34404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>
            <a:off x="2148865" y="5931992"/>
            <a:ext cx="653793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355670" y="3692453"/>
            <a:ext cx="1405591" cy="588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% of </a:t>
            </a:r>
          </a:p>
          <a:p>
            <a:pPr algn="ctr"/>
            <a:r>
              <a:rPr lang="en-US" sz="1400" dirty="0" smtClean="0"/>
              <a:t>cumulative</a:t>
            </a:r>
          </a:p>
          <a:p>
            <a:pPr algn="ctr"/>
            <a:r>
              <a:rPr lang="en-US" sz="1400" dirty="0" smtClean="0"/>
              <a:t>adopters</a:t>
            </a:r>
            <a:endParaRPr lang="en-US" sz="1400" dirty="0"/>
          </a:p>
        </p:txBody>
      </p:sp>
      <p:sp>
        <p:nvSpPr>
          <p:cNvPr id="17" name="CuadroTexto 16"/>
          <p:cNvSpPr txBox="1"/>
          <p:nvPr/>
        </p:nvSpPr>
        <p:spPr>
          <a:xfrm>
            <a:off x="4876635" y="6064236"/>
            <a:ext cx="775932" cy="245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_tradnl" sz="1400" dirty="0" smtClean="0"/>
              <a:t>Time</a:t>
            </a:r>
            <a:endParaRPr lang="es-ES" sz="1400" dirty="0"/>
          </a:p>
        </p:txBody>
      </p:sp>
      <p:sp>
        <p:nvSpPr>
          <p:cNvPr id="18" name="CuadroTexto 17"/>
          <p:cNvSpPr txBox="1"/>
          <p:nvPr/>
        </p:nvSpPr>
        <p:spPr>
          <a:xfrm>
            <a:off x="4876633" y="6064236"/>
            <a:ext cx="775933" cy="245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_tradnl" sz="1400" dirty="0" smtClean="0"/>
              <a:t>Time</a:t>
            </a:r>
            <a:endParaRPr lang="es-ES" sz="14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1299112" y="2561730"/>
            <a:ext cx="832785" cy="245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_tradnl" sz="1400" dirty="0" smtClean="0"/>
              <a:t>100%</a:t>
            </a:r>
            <a:endParaRPr lang="es-ES" sz="1400" dirty="0"/>
          </a:p>
        </p:txBody>
      </p:sp>
      <p:cxnSp>
        <p:nvCxnSpPr>
          <p:cNvPr id="20" name="Conector recto 19"/>
          <p:cNvCxnSpPr/>
          <p:nvPr/>
        </p:nvCxnSpPr>
        <p:spPr>
          <a:xfrm flipV="1">
            <a:off x="2029742" y="2684272"/>
            <a:ext cx="32343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 flipV="1">
            <a:off x="2029742" y="5931992"/>
            <a:ext cx="32343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adroTexto 21"/>
          <p:cNvSpPr txBox="1"/>
          <p:nvPr/>
        </p:nvSpPr>
        <p:spPr>
          <a:xfrm>
            <a:off x="1575330" y="5764309"/>
            <a:ext cx="573535" cy="245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_tradnl" sz="1400" dirty="0" smtClean="0"/>
              <a:t>0%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1937130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ipse 6"/>
          <p:cNvSpPr/>
          <p:nvPr/>
        </p:nvSpPr>
        <p:spPr>
          <a:xfrm>
            <a:off x="1259632" y="4379625"/>
            <a:ext cx="6912768" cy="99359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latin typeface="+mn-lt"/>
              </a:rPr>
              <a:t>STANDARDIZATION OF TRUST TO ENABLE THE ADOPTION OF </a:t>
            </a:r>
            <a:r>
              <a:rPr lang="es-ES" sz="2800" b="1" dirty="0" smtClean="0">
                <a:latin typeface="+mn-lt"/>
              </a:rPr>
              <a:t>INNOVATION</a:t>
            </a:r>
            <a:endParaRPr lang="es-ES" sz="2800" dirty="0">
              <a:latin typeface="+mn-lt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539552" y="2060848"/>
            <a:ext cx="48965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RISK MANAGEMENT STANDARDS </a:t>
            </a:r>
            <a:endParaRPr lang="en-US" sz="20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Australia </a:t>
            </a:r>
            <a:r>
              <a:rPr lang="en-US" sz="2000" dirty="0" smtClean="0">
                <a:latin typeface="+mj-lt"/>
              </a:rPr>
              <a:t> (1995),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Canada</a:t>
            </a:r>
            <a:r>
              <a:rPr lang="en-US" sz="2000" dirty="0">
                <a:latin typeface="+mj-lt"/>
              </a:rPr>
              <a:t>, </a:t>
            </a:r>
            <a:endParaRPr lang="en-US" sz="2000" dirty="0" smtClean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United </a:t>
            </a:r>
            <a:r>
              <a:rPr lang="en-US" sz="2000" dirty="0">
                <a:latin typeface="+mj-lt"/>
              </a:rPr>
              <a:t>Kingdom, </a:t>
            </a:r>
            <a:endParaRPr lang="en-US" sz="2000" dirty="0" smtClean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Japan</a:t>
            </a:r>
            <a:r>
              <a:rPr lang="en-US" sz="2000" dirty="0">
                <a:latin typeface="+mj-lt"/>
              </a:rPr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the </a:t>
            </a:r>
            <a:r>
              <a:rPr lang="en-US" sz="2000" dirty="0">
                <a:latin typeface="+mj-lt"/>
              </a:rPr>
              <a:t>United States, </a:t>
            </a:r>
            <a:endParaRPr lang="en-US" sz="2000" dirty="0" smtClean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ISO </a:t>
            </a:r>
            <a:r>
              <a:rPr lang="en-US" sz="2000" dirty="0">
                <a:latin typeface="+mj-lt"/>
              </a:rPr>
              <a:t>31 000 </a:t>
            </a:r>
            <a:r>
              <a:rPr lang="en-US" sz="2000" dirty="0" smtClean="0">
                <a:latin typeface="+mj-lt"/>
              </a:rPr>
              <a:t>(2009</a:t>
            </a:r>
            <a:r>
              <a:rPr lang="en-US" dirty="0" smtClean="0">
                <a:latin typeface="Times New Roman" panose="02020603050405020304" pitchFamily="18" charset="0"/>
              </a:rPr>
              <a:t>)</a:t>
            </a: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4499992" y="2060848"/>
            <a:ext cx="475252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+mj-lt"/>
              </a:rPr>
              <a:t>ITU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 </a:t>
            </a:r>
            <a:endParaRPr lang="en-US" sz="2000" dirty="0" smtClean="0">
              <a:solidFill>
                <a:srgbClr val="FF0000"/>
              </a:solidFill>
              <a:latin typeface="+mj-lt"/>
            </a:endParaRPr>
          </a:p>
          <a:p>
            <a:pPr algn="ctr"/>
            <a:endParaRPr lang="en-US" sz="1000" dirty="0" smtClean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various </a:t>
            </a:r>
            <a:r>
              <a:rPr lang="en-US" sz="2000" dirty="0">
                <a:latin typeface="+mj-lt"/>
              </a:rPr>
              <a:t>analyses of </a:t>
            </a:r>
            <a:r>
              <a:rPr lang="en-US" sz="2000" dirty="0" smtClean="0">
                <a:latin typeface="+mj-lt"/>
              </a:rPr>
              <a:t>risk management</a:t>
            </a:r>
            <a:r>
              <a:rPr lang="en-US" sz="2000" dirty="0">
                <a:latin typeface="+mj-lt"/>
              </a:rPr>
              <a:t>, </a:t>
            </a:r>
            <a:endParaRPr lang="en-US" sz="2000" dirty="0" smtClean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cybersecurity </a:t>
            </a:r>
            <a:r>
              <a:rPr lang="en-US" sz="2000" dirty="0">
                <a:latin typeface="+mj-lt"/>
              </a:rPr>
              <a:t>risk indicator,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risk analysis </a:t>
            </a:r>
            <a:r>
              <a:rPr lang="es-ES" sz="2000" dirty="0" smtClean="0">
                <a:latin typeface="+mj-lt"/>
              </a:rPr>
              <a:t>of </a:t>
            </a:r>
            <a:r>
              <a:rPr lang="en-US" sz="2000" dirty="0" smtClean="0">
                <a:latin typeface="+mj-lt"/>
              </a:rPr>
              <a:t>next generation networks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....</a:t>
            </a:r>
            <a:endParaRPr lang="en-US" sz="2000" dirty="0">
              <a:latin typeface="+mj-lt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745232" y="4509120"/>
            <a:ext cx="77872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Focus </a:t>
            </a:r>
            <a:r>
              <a:rPr lang="en-US" sz="2000" b="1" dirty="0">
                <a:solidFill>
                  <a:schemeClr val="bg1"/>
                </a:solidFill>
                <a:latin typeface="+mj-lt"/>
              </a:rPr>
              <a:t>on the external risks and </a:t>
            </a:r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the potential </a:t>
            </a:r>
            <a:r>
              <a:rPr lang="en-US" sz="2000" b="1" dirty="0">
                <a:solidFill>
                  <a:schemeClr val="bg1"/>
                </a:solidFill>
                <a:latin typeface="+mj-lt"/>
              </a:rPr>
              <a:t>technical </a:t>
            </a:r>
            <a:endParaRPr lang="en-US" sz="2000" b="1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or </a:t>
            </a:r>
            <a:r>
              <a:rPr lang="en-US" sz="2000" b="1" dirty="0">
                <a:solidFill>
                  <a:schemeClr val="bg1"/>
                </a:solidFill>
                <a:latin typeface="+mj-lt"/>
              </a:rPr>
              <a:t>operational failures from a </a:t>
            </a:r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provider’s </a:t>
            </a:r>
            <a:r>
              <a:rPr lang="es-ES" sz="2000" b="1" dirty="0" err="1" smtClean="0">
                <a:solidFill>
                  <a:schemeClr val="bg1"/>
                </a:solidFill>
                <a:latin typeface="+mj-lt"/>
              </a:rPr>
              <a:t>point</a:t>
            </a:r>
            <a:r>
              <a:rPr lang="es-ES" sz="20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2000" b="1" dirty="0">
                <a:solidFill>
                  <a:schemeClr val="bg1"/>
                </a:solidFill>
                <a:latin typeface="+mj-lt"/>
              </a:rPr>
              <a:t>of </a:t>
            </a:r>
            <a:r>
              <a:rPr lang="es-ES" sz="2000" b="1" dirty="0" err="1">
                <a:solidFill>
                  <a:schemeClr val="bg1"/>
                </a:solidFill>
                <a:latin typeface="+mj-lt"/>
              </a:rPr>
              <a:t>view</a:t>
            </a:r>
            <a:r>
              <a:rPr lang="es-ES" sz="2000" dirty="0">
                <a:latin typeface="+mj-lt"/>
              </a:rPr>
              <a:t>.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691680" y="5713218"/>
            <a:ext cx="7128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+mj-lt"/>
              </a:rPr>
              <a:t>Risks </a:t>
            </a:r>
            <a:r>
              <a:rPr lang="en-US" sz="2400" b="1" dirty="0">
                <a:latin typeface="+mj-lt"/>
              </a:rPr>
              <a:t>related to the lack of motivation </a:t>
            </a:r>
            <a:r>
              <a:rPr lang="en-US" sz="2400" b="1" dirty="0" smtClean="0">
                <a:latin typeface="+mj-lt"/>
              </a:rPr>
              <a:t>of suppliers?</a:t>
            </a:r>
            <a:endParaRPr lang="es-ES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8128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/>
      <p:bldP spid="5" grpId="0"/>
      <p:bldP spid="6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908720"/>
            <a:ext cx="8712968" cy="1080120"/>
          </a:xfrm>
        </p:spPr>
        <p:txBody>
          <a:bodyPr/>
          <a:lstStyle/>
          <a:p>
            <a:r>
              <a:rPr lang="en-US" sz="2800" b="1" dirty="0" smtClean="0">
                <a:latin typeface="+mn-lt"/>
              </a:rPr>
              <a:t>RISKS RELATED TO THE LACK OF MOTIVATION </a:t>
            </a:r>
            <a:br>
              <a:rPr lang="en-US" sz="2800" b="1" dirty="0" smtClean="0">
                <a:latin typeface="+mn-lt"/>
              </a:rPr>
            </a:br>
            <a:r>
              <a:rPr lang="en-US" sz="2800" b="1" dirty="0" smtClean="0">
                <a:latin typeface="+mn-lt"/>
              </a:rPr>
              <a:t>OF SUPPLIERS</a:t>
            </a:r>
            <a:endParaRPr lang="es-ES" sz="2800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ES" dirty="0" err="1"/>
              <a:t>T</a:t>
            </a:r>
            <a:r>
              <a:rPr lang="es-ES" dirty="0" err="1" smtClean="0"/>
              <a:t>ype</a:t>
            </a:r>
            <a:r>
              <a:rPr lang="es-ES" dirty="0" smtClean="0"/>
              <a:t> </a:t>
            </a:r>
            <a:r>
              <a:rPr lang="es-ES" dirty="0"/>
              <a:t>of </a:t>
            </a:r>
            <a:r>
              <a:rPr lang="es-ES" dirty="0" err="1" smtClean="0"/>
              <a:t>criteria</a:t>
            </a:r>
            <a:r>
              <a:rPr lang="es-ES" dirty="0"/>
              <a:t> </a:t>
            </a:r>
            <a:r>
              <a:rPr lang="en-US" dirty="0" smtClean="0"/>
              <a:t>which </a:t>
            </a:r>
            <a:r>
              <a:rPr lang="en-US" dirty="0"/>
              <a:t>have to be used and their </a:t>
            </a:r>
            <a:r>
              <a:rPr lang="en-US" dirty="0" smtClean="0"/>
              <a:t>measurement?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s-ES" dirty="0"/>
              <a:t>C</a:t>
            </a:r>
            <a:r>
              <a:rPr lang="es-ES" dirty="0" smtClean="0"/>
              <a:t>ultural </a:t>
            </a:r>
            <a:r>
              <a:rPr lang="es-ES" dirty="0" err="1"/>
              <a:t>dimension</a:t>
            </a:r>
            <a:r>
              <a:rPr lang="es-ES" dirty="0"/>
              <a:t> of </a:t>
            </a:r>
            <a:r>
              <a:rPr lang="es-ES" dirty="0" err="1" smtClean="0"/>
              <a:t>truth</a:t>
            </a:r>
            <a:endParaRPr lang="es-ES" dirty="0" smtClean="0"/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s-ES_tradnl" dirty="0" err="1" smtClean="0"/>
              <a:t>Limits</a:t>
            </a:r>
            <a:r>
              <a:rPr lang="es-ES_tradnl" dirty="0" smtClean="0"/>
              <a:t> of </a:t>
            </a:r>
            <a:r>
              <a:rPr lang="es-ES_tradnl" dirty="0" err="1" smtClean="0"/>
              <a:t>SDOs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5423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4933"/>
            <a:ext cx="1905000" cy="75247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1340768"/>
            <a:ext cx="3048000" cy="428625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4355976" y="2204864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latin typeface="+mj-lt"/>
                <a:ea typeface="Times New Roman" panose="02020603050405020304" pitchFamily="18" charset="0"/>
              </a:rPr>
              <a:t>THE ROLE OF TRUST AND STANDARDIZATION IN THE ADOPTION OF INNOVATION</a:t>
            </a:r>
            <a:endParaRPr lang="es-ES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7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941168"/>
            <a:ext cx="3275449" cy="1440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401905" y="21328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9600" b="1" dirty="0" err="1" smtClean="0"/>
              <a:t>Thank</a:t>
            </a:r>
            <a:r>
              <a:rPr lang="es-ES" sz="9600" b="1" dirty="0" smtClean="0"/>
              <a:t> </a:t>
            </a:r>
            <a:r>
              <a:rPr lang="es-ES" sz="9600" b="1" dirty="0" err="1" smtClean="0"/>
              <a:t>you</a:t>
            </a:r>
            <a:endParaRPr lang="es-ES" sz="9600" b="1" dirty="0"/>
          </a:p>
        </p:txBody>
      </p:sp>
    </p:spTree>
    <p:extLst>
      <p:ext uri="{BB962C8B-B14F-4D97-AF65-F5344CB8AC3E}">
        <p14:creationId xmlns:p14="http://schemas.microsoft.com/office/powerpoint/2010/main" val="3506874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302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65061" y="1063229"/>
            <a:ext cx="5801135" cy="4395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93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b="1" dirty="0" smtClean="0">
                <a:latin typeface="+mn-lt"/>
              </a:rPr>
              <a:t>AGENDA</a:t>
            </a:r>
            <a:endParaRPr lang="es-ES" sz="2800" b="1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s-ES_tradnl" dirty="0" smtClean="0"/>
          </a:p>
          <a:p>
            <a:pPr marL="514350" indent="-514350">
              <a:buFont typeface="+mj-lt"/>
              <a:buAutoNum type="arabicPeriod"/>
            </a:pP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11561" y="1988840"/>
            <a:ext cx="79928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b="1" dirty="0">
                <a:ea typeface="Times New Roman" panose="02020603050405020304" pitchFamily="18" charset="0"/>
              </a:rPr>
              <a:t>THE RELATIONSHIP BETWEEN TRUST, STANDARDIZATION IN THE ADOPTION OF </a:t>
            </a:r>
            <a:r>
              <a:rPr lang="en-US" sz="2400" b="1" dirty="0" smtClean="0">
                <a:ea typeface="Times New Roman" panose="02020603050405020304" pitchFamily="18" charset="0"/>
              </a:rPr>
              <a:t>INNOVATION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/>
              <a:t> </a:t>
            </a:r>
            <a:r>
              <a:rPr lang="en-US" sz="2400" b="1" dirty="0"/>
              <a:t>ADOPTION OF INNOVATION IS BECOMING A PRIORITY</a:t>
            </a:r>
            <a:r>
              <a:rPr lang="en-US" sz="2400" dirty="0"/>
              <a:t> </a:t>
            </a: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/>
              <a:t>A </a:t>
            </a:r>
            <a:r>
              <a:rPr lang="en-US" sz="2400" b="1" dirty="0"/>
              <a:t>MARKET VIEW OF THE ADOPTION OF INNOVATION</a:t>
            </a:r>
            <a:endParaRPr lang="es-E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/>
              <a:t>THE </a:t>
            </a:r>
            <a:r>
              <a:rPr lang="en-US" sz="2400" b="1" dirty="0"/>
              <a:t>ROLE OF TRUST IN THE ADOPTION PROCESS OF </a:t>
            </a:r>
            <a:r>
              <a:rPr lang="en-US" sz="2400" b="1" dirty="0" smtClean="0"/>
              <a:t>INNOVATION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/>
              <a:t>STANDARDIZATION </a:t>
            </a:r>
            <a:r>
              <a:rPr lang="en-US" sz="2400" b="1" dirty="0"/>
              <a:t>AND TRUST IN THE ADOPTION OF INNOVATION</a:t>
            </a:r>
            <a:endParaRPr lang="es-ES" sz="2400" dirty="0"/>
          </a:p>
          <a:p>
            <a:pPr marL="342900" indent="-342900">
              <a:buFont typeface="+mj-lt"/>
              <a:buAutoNum type="arabicPeriod"/>
            </a:pPr>
            <a:endParaRPr lang="es-ES" sz="2400" dirty="0"/>
          </a:p>
          <a:p>
            <a:pPr marL="342900" indent="-342900">
              <a:buFont typeface="+mj-lt"/>
              <a:buAutoNum type="arabicPeriod"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18444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b="1" dirty="0" smtClean="0">
                <a:latin typeface="+mn-lt"/>
              </a:rPr>
              <a:t>AGENDA</a:t>
            </a:r>
            <a:endParaRPr lang="es-ES" sz="2800" b="1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s-ES_tradnl" dirty="0" smtClean="0"/>
          </a:p>
          <a:p>
            <a:pPr marL="514350" indent="-514350">
              <a:buFont typeface="+mj-lt"/>
              <a:buAutoNum type="arabicPeriod"/>
            </a:pP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11561" y="1988840"/>
            <a:ext cx="79928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b="1" dirty="0">
                <a:ea typeface="Times New Roman" panose="02020603050405020304" pitchFamily="18" charset="0"/>
              </a:rPr>
              <a:t>THE RELATIONSHIP BETWEEN TRUST, STANDARDIZATION IN THE ADOPTION OF </a:t>
            </a:r>
            <a:r>
              <a:rPr lang="en-US" sz="2400" b="1" dirty="0" smtClean="0">
                <a:ea typeface="Times New Roman" panose="02020603050405020304" pitchFamily="18" charset="0"/>
              </a:rPr>
              <a:t>INNOVATION</a:t>
            </a:r>
            <a:endParaRPr lang="en-US" sz="2400" b="1" dirty="0" smtClean="0">
              <a:solidFill>
                <a:schemeClr val="bg1">
                  <a:lumMod val="85000"/>
                </a:schemeClr>
              </a:solidFill>
              <a:ea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ADOPTION OF INNOVATION IS BECOMING A PRIORITY</a:t>
            </a:r>
            <a:r>
              <a:rPr lang="en-US" sz="2400" dirty="0">
                <a:solidFill>
                  <a:schemeClr val="bg1">
                    <a:lumMod val="85000"/>
                  </a:schemeClr>
                </a:solidFill>
              </a:rPr>
              <a:t> </a:t>
            </a:r>
            <a:endParaRPr lang="en-US" sz="24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>
                    <a:lumMod val="85000"/>
                  </a:schemeClr>
                </a:solidFill>
              </a:rPr>
              <a:t>A 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MARKET VIEW OF THE ADOPTION OF INNOVATION</a:t>
            </a:r>
            <a:endParaRPr lang="es-ES" sz="2400" dirty="0">
              <a:solidFill>
                <a:schemeClr val="bg1">
                  <a:lumMod val="8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>
                    <a:lumMod val="85000"/>
                  </a:schemeClr>
                </a:solidFill>
              </a:rPr>
              <a:t>THE 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ROLE OF TRUST IN THE ADOPTION PROCESS OF </a:t>
            </a:r>
            <a:r>
              <a:rPr lang="en-US" sz="2400" b="1" dirty="0" smtClean="0">
                <a:solidFill>
                  <a:schemeClr val="bg1">
                    <a:lumMod val="85000"/>
                  </a:schemeClr>
                </a:solidFill>
              </a:rPr>
              <a:t>INNOVATION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>
                    <a:lumMod val="85000"/>
                  </a:schemeClr>
                </a:solidFill>
              </a:rPr>
              <a:t>STANDARDIZATION 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AND TRUST IN THE ADOPTION OF INNOVATION</a:t>
            </a:r>
            <a:endParaRPr lang="es-ES" sz="2400" dirty="0">
              <a:solidFill>
                <a:schemeClr val="bg1">
                  <a:lumMod val="8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ES" sz="2400" dirty="0"/>
          </a:p>
          <a:p>
            <a:pPr marL="342900" indent="-342900">
              <a:buFont typeface="+mj-lt"/>
              <a:buAutoNum type="arabicPeriod"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22617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latin typeface="+mn-lt"/>
              </a:rPr>
              <a:t>TRUST IS AN ESSENTIAL FACTOR TO DRIVE THE MARKET ACCEPTANCE OF AN INNOVATION</a:t>
            </a:r>
            <a:endParaRPr lang="es-ES" sz="2800" b="1" dirty="0">
              <a:latin typeface="+mn-lt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988840"/>
            <a:ext cx="6665367" cy="4233518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97302" y="6488668"/>
            <a:ext cx="29775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err="1" smtClean="0"/>
              <a:t>Source</a:t>
            </a:r>
            <a:r>
              <a:rPr lang="es-ES_tradnl" sz="1200" dirty="0" smtClean="0"/>
              <a:t>: </a:t>
            </a:r>
            <a:r>
              <a:rPr lang="en-US" sz="1200" dirty="0"/>
              <a:t>Edelman (2015).Trust and innovation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79601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908720"/>
            <a:ext cx="9144000" cy="1080120"/>
          </a:xfrm>
        </p:spPr>
        <p:txBody>
          <a:bodyPr/>
          <a:lstStyle/>
          <a:p>
            <a:r>
              <a:rPr lang="en-US" sz="2800" b="1" dirty="0">
                <a:latin typeface="+mj-lt"/>
                <a:ea typeface="Times New Roman" panose="02020603050405020304" pitchFamily="18" charset="0"/>
              </a:rPr>
              <a:t>THE </a:t>
            </a:r>
            <a:r>
              <a:rPr lang="en-US" sz="2800" b="1" dirty="0" smtClean="0">
                <a:latin typeface="+mj-lt"/>
                <a:ea typeface="Times New Roman" panose="02020603050405020304" pitchFamily="18" charset="0"/>
              </a:rPr>
              <a:t>RELATIONSHIP BETWEEN TRUST, STANDARDIZATION </a:t>
            </a:r>
            <a:r>
              <a:rPr lang="en-US" sz="2800" b="1" dirty="0">
                <a:latin typeface="+mj-lt"/>
                <a:ea typeface="Times New Roman" panose="02020603050405020304" pitchFamily="18" charset="0"/>
              </a:rPr>
              <a:t>IN THE ADOPTION OF INNOVATION</a:t>
            </a:r>
            <a:endParaRPr lang="es-ES" sz="2800" dirty="0">
              <a:latin typeface="+mj-lt"/>
            </a:endParaRPr>
          </a:p>
        </p:txBody>
      </p:sp>
      <p:sp>
        <p:nvSpPr>
          <p:cNvPr id="5" name="4 Elipse"/>
          <p:cNvSpPr/>
          <p:nvPr/>
        </p:nvSpPr>
        <p:spPr>
          <a:xfrm>
            <a:off x="3623374" y="2692555"/>
            <a:ext cx="1158389" cy="130596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3 CuadroTexto"/>
          <p:cNvSpPr txBox="1"/>
          <p:nvPr/>
        </p:nvSpPr>
        <p:spPr>
          <a:xfrm>
            <a:off x="3739213" y="3121803"/>
            <a:ext cx="908581" cy="5232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s-ES_tradnl" sz="2800" dirty="0" smtClean="0"/>
              <a:t>Trust</a:t>
            </a:r>
          </a:p>
        </p:txBody>
      </p:sp>
      <p:sp>
        <p:nvSpPr>
          <p:cNvPr id="8" name="7 Elipse"/>
          <p:cNvSpPr/>
          <p:nvPr/>
        </p:nvSpPr>
        <p:spPr>
          <a:xfrm>
            <a:off x="5920612" y="2459345"/>
            <a:ext cx="2394936" cy="153917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6024741" y="2762926"/>
            <a:ext cx="2082553" cy="95410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Adoption of innovation</a:t>
            </a:r>
            <a:endParaRPr lang="en-US" sz="2800" dirty="0"/>
          </a:p>
        </p:txBody>
      </p:sp>
      <p:sp>
        <p:nvSpPr>
          <p:cNvPr id="11" name="13 Elipse"/>
          <p:cNvSpPr/>
          <p:nvPr/>
        </p:nvSpPr>
        <p:spPr>
          <a:xfrm>
            <a:off x="1306597" y="4359996"/>
            <a:ext cx="2790208" cy="131762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4 CuadroTexto"/>
          <p:cNvSpPr txBox="1"/>
          <p:nvPr/>
        </p:nvSpPr>
        <p:spPr>
          <a:xfrm>
            <a:off x="1331640" y="4705979"/>
            <a:ext cx="2719698" cy="5232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Standardization</a:t>
            </a:r>
            <a:endParaRPr lang="en-US" sz="2800" dirty="0"/>
          </a:p>
        </p:txBody>
      </p:sp>
      <p:cxnSp>
        <p:nvCxnSpPr>
          <p:cNvPr id="13" name="16 Conector recto de flecha"/>
          <p:cNvCxnSpPr/>
          <p:nvPr/>
        </p:nvCxnSpPr>
        <p:spPr>
          <a:xfrm>
            <a:off x="4784794" y="3262053"/>
            <a:ext cx="1016216" cy="31947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22 Conector angular"/>
          <p:cNvCxnSpPr/>
          <p:nvPr/>
        </p:nvCxnSpPr>
        <p:spPr>
          <a:xfrm flipV="1">
            <a:off x="2696662" y="3438819"/>
            <a:ext cx="810872" cy="932832"/>
          </a:xfrm>
          <a:prstGeom prst="bentConnector3">
            <a:avLst>
              <a:gd name="adj1" fmla="val -391"/>
            </a:avLst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31 Conector angular"/>
          <p:cNvCxnSpPr>
            <a:stCxn id="12" idx="3"/>
            <a:endCxn id="8" idx="4"/>
          </p:cNvCxnSpPr>
          <p:nvPr/>
        </p:nvCxnSpPr>
        <p:spPr>
          <a:xfrm flipV="1">
            <a:off x="4051338" y="3998518"/>
            <a:ext cx="3066742" cy="969072"/>
          </a:xfrm>
          <a:prstGeom prst="bentConnector2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36 Rectángulo"/>
          <p:cNvSpPr/>
          <p:nvPr/>
        </p:nvSpPr>
        <p:spPr>
          <a:xfrm>
            <a:off x="611560" y="2132856"/>
            <a:ext cx="7992888" cy="410445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255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b="1" dirty="0" smtClean="0">
                <a:latin typeface="+mn-lt"/>
              </a:rPr>
              <a:t>AGENDA</a:t>
            </a:r>
            <a:endParaRPr lang="es-ES" sz="2800" b="1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s-ES_tradnl" dirty="0" smtClean="0"/>
          </a:p>
          <a:p>
            <a:pPr marL="514350" indent="-514350">
              <a:buFont typeface="+mj-lt"/>
              <a:buAutoNum type="arabicPeriod"/>
            </a:pP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11561" y="1988840"/>
            <a:ext cx="79928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b="1" dirty="0">
                <a:solidFill>
                  <a:schemeClr val="bg1">
                    <a:lumMod val="85000"/>
                  </a:schemeClr>
                </a:solidFill>
                <a:ea typeface="Times New Roman" panose="02020603050405020304" pitchFamily="18" charset="0"/>
              </a:rPr>
              <a:t>THE RELATIONSHIP BETWEEN TRUST, STANDARDIZATION IN THE ADOPTION OF </a:t>
            </a:r>
            <a:r>
              <a:rPr lang="en-US" sz="2400" b="1" dirty="0" smtClean="0">
                <a:solidFill>
                  <a:schemeClr val="bg1">
                    <a:lumMod val="85000"/>
                  </a:schemeClr>
                </a:solidFill>
                <a:ea typeface="Times New Roman" panose="02020603050405020304" pitchFamily="18" charset="0"/>
              </a:rPr>
              <a:t>INNOVATION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/>
              <a:t> </a:t>
            </a:r>
            <a:r>
              <a:rPr lang="en-US" sz="2400" b="1" dirty="0"/>
              <a:t>ADOPTION OF INNOVATION IS BECOMING A PRIORITY</a:t>
            </a:r>
            <a:r>
              <a:rPr lang="en-US" sz="2400" dirty="0"/>
              <a:t> </a:t>
            </a: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>
                    <a:lumMod val="85000"/>
                  </a:schemeClr>
                </a:solidFill>
              </a:rPr>
              <a:t>A 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MARKET VIEW OF THE ADOPTION OF INNOVATION</a:t>
            </a:r>
            <a:endParaRPr lang="es-ES" sz="2400" dirty="0">
              <a:solidFill>
                <a:schemeClr val="bg1">
                  <a:lumMod val="8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>
                    <a:lumMod val="85000"/>
                  </a:schemeClr>
                </a:solidFill>
              </a:rPr>
              <a:t>THE 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ROLE OF TRUST IN THE ADOPTION PROCESS OF </a:t>
            </a:r>
            <a:r>
              <a:rPr lang="en-US" sz="2400" b="1" dirty="0" smtClean="0">
                <a:solidFill>
                  <a:schemeClr val="bg1">
                    <a:lumMod val="85000"/>
                  </a:schemeClr>
                </a:solidFill>
              </a:rPr>
              <a:t>INNOVATION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>
                    <a:lumMod val="85000"/>
                  </a:schemeClr>
                </a:solidFill>
              </a:rPr>
              <a:t>STANDARDIZATION 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AND TRUST IN THE ADOPTION OF INNOVATION</a:t>
            </a:r>
            <a:endParaRPr lang="es-ES" sz="2400" dirty="0">
              <a:solidFill>
                <a:schemeClr val="bg1">
                  <a:lumMod val="8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ES" sz="2400" dirty="0"/>
          </a:p>
          <a:p>
            <a:pPr marL="342900" indent="-342900">
              <a:buFont typeface="+mj-lt"/>
              <a:buAutoNum type="arabicPeriod"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8618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435280" cy="1080120"/>
          </a:xfrm>
        </p:spPr>
        <p:txBody>
          <a:bodyPr/>
          <a:lstStyle/>
          <a:p>
            <a:r>
              <a:rPr lang="es-ES_tradnl" sz="2800" b="1" dirty="0" smtClean="0">
                <a:latin typeface="+mn-lt"/>
              </a:rPr>
              <a:t>MOVING FROM THE UPSTREAM TO THE DOWNSTREAM OF THE INNOVATION MANAGEMENT PROCESS</a:t>
            </a:r>
            <a:endParaRPr lang="es-ES" sz="2800" b="1" dirty="0">
              <a:latin typeface="+mn-lt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132856"/>
            <a:ext cx="7632848" cy="4150667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97302" y="6488668"/>
            <a:ext cx="34201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err="1" smtClean="0"/>
              <a:t>Source</a:t>
            </a:r>
            <a:r>
              <a:rPr lang="es-ES_tradnl" sz="1200" dirty="0" smtClean="0"/>
              <a:t>: </a:t>
            </a:r>
            <a:r>
              <a:rPr lang="en-US" sz="1200" dirty="0" err="1"/>
              <a:t>Chesbrough</a:t>
            </a:r>
            <a:r>
              <a:rPr lang="en-US" sz="1200" dirty="0"/>
              <a:t>, H. W., &amp; Garman, A. R. (</a:t>
            </a:r>
            <a:r>
              <a:rPr lang="en-US" sz="1200" dirty="0" smtClean="0"/>
              <a:t>2009)</a:t>
            </a:r>
            <a:endParaRPr lang="es-ES" sz="1200" dirty="0"/>
          </a:p>
        </p:txBody>
      </p:sp>
      <p:sp>
        <p:nvSpPr>
          <p:cNvPr id="4" name="Flecha derecha 3"/>
          <p:cNvSpPr/>
          <p:nvPr/>
        </p:nvSpPr>
        <p:spPr>
          <a:xfrm rot="13149459">
            <a:off x="6729663" y="5123240"/>
            <a:ext cx="1440160" cy="504056"/>
          </a:xfrm>
          <a:prstGeom prst="righ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9253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2800" b="1" dirty="0" smtClean="0">
                <a:latin typeface="+mn-lt"/>
              </a:rPr>
              <a:t>AGENDA</a:t>
            </a:r>
            <a:endParaRPr lang="es-ES" sz="2800" b="1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s-ES_tradnl" dirty="0" smtClean="0"/>
          </a:p>
          <a:p>
            <a:pPr marL="514350" indent="-514350">
              <a:buFont typeface="+mj-lt"/>
              <a:buAutoNum type="arabicPeriod"/>
            </a:pP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11561" y="1988840"/>
            <a:ext cx="79928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b="1" dirty="0">
                <a:solidFill>
                  <a:schemeClr val="bg1">
                    <a:lumMod val="85000"/>
                  </a:schemeClr>
                </a:solidFill>
                <a:ea typeface="Times New Roman" panose="02020603050405020304" pitchFamily="18" charset="0"/>
              </a:rPr>
              <a:t>THE RELATIONSHIP BETWEEN TRUST, STANDARDIZATION IN THE ADOPTION OF </a:t>
            </a:r>
            <a:r>
              <a:rPr lang="en-US" sz="2400" b="1" dirty="0" smtClean="0">
                <a:solidFill>
                  <a:schemeClr val="bg1">
                    <a:lumMod val="85000"/>
                  </a:schemeClr>
                </a:solidFill>
                <a:ea typeface="Times New Roman" panose="02020603050405020304" pitchFamily="18" charset="0"/>
              </a:rPr>
              <a:t>INNOVATION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ADOPTION OF INNOVATION IS BECOMING A PRIORITY</a:t>
            </a:r>
            <a:r>
              <a:rPr lang="en-US" sz="2400" dirty="0">
                <a:solidFill>
                  <a:schemeClr val="bg1">
                    <a:lumMod val="85000"/>
                  </a:schemeClr>
                </a:solidFill>
              </a:rPr>
              <a:t> </a:t>
            </a:r>
            <a:endParaRPr lang="en-US" sz="24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/>
              <a:t>A </a:t>
            </a:r>
            <a:r>
              <a:rPr lang="en-US" sz="2400" b="1" dirty="0"/>
              <a:t>MARKET VIEW OF THE ADOPTION OF INNOVATION</a:t>
            </a:r>
            <a:endParaRPr lang="es-E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>
                    <a:lumMod val="85000"/>
                  </a:schemeClr>
                </a:solidFill>
              </a:rPr>
              <a:t>THE 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ROLE OF TRUST IN THE ADOPTION PROCESS OF </a:t>
            </a:r>
            <a:r>
              <a:rPr lang="en-US" sz="2400" b="1" dirty="0" smtClean="0">
                <a:solidFill>
                  <a:schemeClr val="bg1">
                    <a:lumMod val="85000"/>
                  </a:schemeClr>
                </a:solidFill>
              </a:rPr>
              <a:t>INNOVATION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>
                <a:solidFill>
                  <a:schemeClr val="bg1">
                    <a:lumMod val="85000"/>
                  </a:schemeClr>
                </a:solidFill>
              </a:rPr>
              <a:t>STANDARDIZATION 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AND TRUST IN THE ADOPTION OF INNOVATION</a:t>
            </a:r>
            <a:endParaRPr lang="es-ES" sz="2400" dirty="0">
              <a:solidFill>
                <a:schemeClr val="bg1">
                  <a:lumMod val="8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ES" sz="2400" dirty="0"/>
          </a:p>
          <a:p>
            <a:pPr marL="342900" indent="-342900">
              <a:buFont typeface="+mj-lt"/>
              <a:buAutoNum type="arabicPeriod"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9081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294DDEBD22BA429C56AF5A9D3A7841" ma:contentTypeVersion="1" ma:contentTypeDescription="Create a new document." ma:contentTypeScope="" ma:versionID="22aefa9387b85146579434cbefd400a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F50BDA-9D96-4581-B172-E7CF2A873B94}"/>
</file>

<file path=customXml/itemProps2.xml><?xml version="1.0" encoding="utf-8"?>
<ds:datastoreItem xmlns:ds="http://schemas.openxmlformats.org/officeDocument/2006/customXml" ds:itemID="{F1BF31A9-4D83-4C0C-BC79-8808EDE6A4FB}"/>
</file>

<file path=customXml/itemProps3.xml><?xml version="1.0" encoding="utf-8"?>
<ds:datastoreItem xmlns:ds="http://schemas.openxmlformats.org/officeDocument/2006/customXml" ds:itemID="{7A821D24-21ED-44D0-9D90-6664D5231AA1}"/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715</Words>
  <Application>Microsoft Office PowerPoint</Application>
  <PresentationFormat>Presentación en pantalla (4:3)</PresentationFormat>
  <Paragraphs>149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  <vt:lpstr>AGENDA</vt:lpstr>
      <vt:lpstr>AGENDA</vt:lpstr>
      <vt:lpstr>TRUST IS AN ESSENTIAL FACTOR TO DRIVE THE MARKET ACCEPTANCE OF AN INNOVATION</vt:lpstr>
      <vt:lpstr>THE RELATIONSHIP BETWEEN TRUST, STANDARDIZATION IN THE ADOPTION OF INNOVATION</vt:lpstr>
      <vt:lpstr>AGENDA</vt:lpstr>
      <vt:lpstr>MOVING FROM THE UPSTREAM TO THE DOWNSTREAM OF THE INNOVATION MANAGEMENT PROCESS</vt:lpstr>
      <vt:lpstr>AGENDA</vt:lpstr>
      <vt:lpstr>Presentación de PowerPoint</vt:lpstr>
      <vt:lpstr>AGENDA</vt:lpstr>
      <vt:lpstr>THE 3 DIMENSIONS OF TRUST</vt:lpstr>
      <vt:lpstr>RISK AND TRUST</vt:lpstr>
      <vt:lpstr>THE IMPACT OF THE COMPONENT OF TRUST ON THE ADOPTION DRIVERS DEFINED BY THE UTAUT MODEL </vt:lpstr>
      <vt:lpstr>ADOPTERS HAVE DIFFERENT PRIORITIES</vt:lpstr>
      <vt:lpstr>AGENDA</vt:lpstr>
      <vt:lpstr>STANDARDIZATION, INNOVATION AND TRUST</vt:lpstr>
      <vt:lpstr>STANDARDIZATION OF TRUST TO ENABLE THE ADOPTION OF INNOVATION</vt:lpstr>
      <vt:lpstr>RISKS RELATED TO THE LACK OF MOTIVATION  OF SUPPLIERS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Jessica Villoslada Puche - EADA</dc:creator>
  <cp:lastModifiedBy>Eric Viardot</cp:lastModifiedBy>
  <cp:revision>35</cp:revision>
  <dcterms:created xsi:type="dcterms:W3CDTF">2013-08-19T15:25:37Z</dcterms:created>
  <dcterms:modified xsi:type="dcterms:W3CDTF">2015-12-10T17:17:10Z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0x01010065294DDEBD22BA429C56AF5A9D3A7841</vt:lpwstr>
  </property>
</Properties>
</file>